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8" r:id="rId7"/>
    <p:sldId id="259" r:id="rId8"/>
    <p:sldId id="273" r:id="rId9"/>
    <p:sldId id="266" r:id="rId10"/>
    <p:sldId id="271" r:id="rId11"/>
    <p:sldId id="262" r:id="rId12"/>
    <p:sldId id="274" r:id="rId13"/>
    <p:sldId id="257" r:id="rId14"/>
    <p:sldId id="268" r:id="rId15"/>
    <p:sldId id="275" r:id="rId16"/>
    <p:sldId id="265" r:id="rId17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7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72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63C1-EF52-43A3-847A-8FAF17DBB136}" type="datetimeFigureOut">
              <a:rPr lang="en-NZ" smtClean="0"/>
              <a:t>27/08/2019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34CA-2800-4121-90D9-857BBFAEFF6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985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8B26-5A68-4AF6-A558-8FF88949F424}" type="datetimeFigureOut">
              <a:rPr lang="en-NZ" smtClean="0"/>
              <a:t>27/08/2019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5ACB-9A59-4388-8314-EFC801A6AB6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31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623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918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464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151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049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519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925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371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5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977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374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977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ts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536306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Presenter</a:t>
            </a:r>
            <a:endParaRPr lang="en-NZ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545798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Day Month Year</a:t>
            </a:r>
            <a:endParaRPr lang="en-NZ" dirty="0"/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568" r="60417" b="84677"/>
          <a:stretch>
            <a:fillRect/>
          </a:stretch>
        </p:blipFill>
        <p:spPr bwMode="auto">
          <a:xfrm>
            <a:off x="495300" y="238125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6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5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936000"/>
            <a:ext cx="7344816" cy="411614"/>
          </a:xfrm>
        </p:spPr>
        <p:txBody>
          <a:bodyPr anchor="t">
            <a:normAutofit/>
          </a:bodyPr>
          <a:lstStyle>
            <a:lvl1pPr algn="l">
              <a:defRPr sz="1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91680" y="1491630"/>
            <a:ext cx="6480721" cy="2520280"/>
          </a:xfrm>
        </p:spPr>
        <p:txBody>
          <a:bodyPr anchor="t">
            <a:normAutofit/>
          </a:bodyPr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8D4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843558"/>
            <a:ext cx="1440160" cy="1296144"/>
          </a:xfrm>
        </p:spPr>
        <p:txBody>
          <a:bodyPr anchor="t">
            <a:noAutofit/>
          </a:bodyPr>
          <a:lstStyle>
            <a:lvl1pPr algn="r">
              <a:defRPr sz="10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#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3728" y="1131590"/>
            <a:ext cx="6264696" cy="1008112"/>
          </a:xfrm>
        </p:spPr>
        <p:txBody>
          <a:bodyPr anchor="b">
            <a:normAutofit/>
          </a:bodyPr>
          <a:lstStyle>
            <a:lvl1pPr marL="0" indent="0">
              <a:lnSpc>
                <a:spcPts val="2200"/>
              </a:lnSpc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 – change background </a:t>
            </a:r>
            <a:r>
              <a:rPr lang="en-US" dirty="0" err="1" smtClean="0"/>
              <a:t>colour</a:t>
            </a:r>
            <a:r>
              <a:rPr lang="en-US" dirty="0" smtClean="0"/>
              <a:t> by right clicking and going to ‘Format background’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8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0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NZ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ts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Presenter</a:t>
            </a:r>
            <a:endParaRPr lang="en-NZ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Day Month Year</a:t>
            </a:r>
            <a:endParaRPr lang="en-NZ" dirty="0"/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568" r="60417" b="84677"/>
          <a:stretch>
            <a:fillRect/>
          </a:stretch>
        </p:blipFill>
        <p:spPr bwMode="auto">
          <a:xfrm>
            <a:off x="495300" y="238125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8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5832000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NZ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5832000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ts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5832000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Presenter</a:t>
            </a:r>
            <a:endParaRPr lang="en-NZ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9552" y="2571750"/>
            <a:ext cx="532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5832000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Day Month Year</a:t>
            </a:r>
            <a:endParaRPr lang="en-NZ" dirty="0"/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568" r="60417" b="84677"/>
          <a:stretch>
            <a:fillRect/>
          </a:stretch>
        </p:blipFill>
        <p:spPr bwMode="auto">
          <a:xfrm>
            <a:off x="495300" y="238125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4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NZ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ts val="0"/>
              </a:spcAft>
              <a:buNone/>
              <a:defRPr sz="16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Presenter</a:t>
            </a:r>
            <a:endParaRPr lang="en-NZ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Day Month Year</a:t>
            </a:r>
            <a:endParaRPr lang="en-NZ" dirty="0"/>
          </a:p>
        </p:txBody>
      </p:sp>
      <p:pic>
        <p:nvPicPr>
          <p:cNvPr id="17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3" b="80438"/>
          <a:stretch>
            <a:fillRect/>
          </a:stretch>
        </p:blipFill>
        <p:spPr bwMode="auto">
          <a:xfrm>
            <a:off x="0" y="3175"/>
            <a:ext cx="38766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6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NZ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ts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Presenter</a:t>
            </a:r>
            <a:endParaRPr lang="en-NZ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ts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Day Month Year</a:t>
            </a:r>
            <a:endParaRPr lang="en-NZ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568" r="60417" b="84677"/>
          <a:stretch>
            <a:fillRect/>
          </a:stretch>
        </p:blipFill>
        <p:spPr bwMode="auto">
          <a:xfrm>
            <a:off x="495300" y="238125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2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r="11066" b="176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771550"/>
            <a:ext cx="4248472" cy="1512168"/>
          </a:xfrm>
        </p:spPr>
        <p:txBody>
          <a:bodyPr lIns="0" tIns="0" rIns="0" bIns="0" anchor="t"/>
          <a:lstStyle>
            <a:lvl1pPr marL="0" indent="0" algn="l">
              <a:lnSpc>
                <a:spcPts val="3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2" y="2571750"/>
            <a:ext cx="4103687" cy="432048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  <a:lvl2pPr>
              <a:defRPr sz="1300" b="1">
                <a:solidFill>
                  <a:schemeClr val="bg1"/>
                </a:solidFill>
              </a:defRPr>
            </a:lvl2pPr>
            <a:lvl3pPr>
              <a:defRPr sz="1300" b="1">
                <a:solidFill>
                  <a:schemeClr val="bg1"/>
                </a:solidFill>
              </a:defRPr>
            </a:lvl3pPr>
            <a:lvl4pPr>
              <a:defRPr sz="1300" b="1">
                <a:solidFill>
                  <a:schemeClr val="bg1"/>
                </a:solidFill>
              </a:defRPr>
            </a:lvl4pPr>
            <a:lvl5pPr>
              <a:defRPr sz="1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062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477838" y="4179888"/>
            <a:ext cx="4329112" cy="6731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2C43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ts val="4000"/>
              </a:spcBef>
              <a:spcAft>
                <a:spcPts val="0"/>
              </a:spcAft>
              <a:defRPr/>
            </a:pPr>
            <a:r>
              <a:rPr lang="en-NZ" sz="1400" spc="-50" dirty="0" smtClean="0">
                <a:solidFill>
                  <a:schemeClr val="bg1"/>
                </a:solidFill>
              </a:rPr>
              <a:t>Getting you home healthy and safe.</a:t>
            </a:r>
            <a:br>
              <a:rPr lang="en-NZ" sz="1400" spc="-50" dirty="0" smtClean="0">
                <a:solidFill>
                  <a:schemeClr val="bg1"/>
                </a:solidFill>
              </a:rPr>
            </a:br>
            <a:r>
              <a:rPr lang="en-NZ" sz="1400" spc="-50" dirty="0" smtClean="0">
                <a:solidFill>
                  <a:schemeClr val="bg1"/>
                </a:solidFill>
              </a:rPr>
              <a:t>That’s what we’re working for.</a:t>
            </a:r>
            <a:endParaRPr lang="en-NZ" sz="1400" b="0" i="1" spc="-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1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849646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275606"/>
            <a:ext cx="8495984" cy="720080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139702"/>
            <a:ext cx="8495288" cy="216024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3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9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spc="-50" baseline="0">
                <a:solidFill>
                  <a:schemeClr val="tx2"/>
                </a:solidFill>
              </a:defRPr>
            </a:lvl1pPr>
          </a:lstStyle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 spc="-50" baseline="0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3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1" r:id="rId4"/>
    <p:sldLayoutId id="2147483661" r:id="rId5"/>
    <p:sldLayoutId id="2147483658" r:id="rId6"/>
    <p:sldLayoutId id="2147483662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baseline="0">
                <a:solidFill>
                  <a:schemeClr val="tx2"/>
                </a:solidFill>
              </a:defRPr>
            </a:lvl1pPr>
          </a:lstStyle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81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nz/url?sa=i&amp;rct=j&amp;q=&amp;esrc=s&amp;source=images&amp;cd=&amp;cad=rja&amp;uact=8&amp;ved=0ahUKEwj1gZSugcLOAhWCGpQKHVRaDmUQjRwIBw&amp;url=https://www.pinterest.com/pin/139400550944427932/&amp;psig=AFQjCNGCZXkWzu_eRwfT437hUwH_mO86JA&amp;ust=14713018953581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34905" y="2499742"/>
            <a:ext cx="4464496" cy="7200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Learning from Incidents</a:t>
            </a:r>
            <a:br>
              <a:rPr lang="en-NZ" dirty="0" smtClean="0"/>
            </a:br>
            <a:r>
              <a:rPr lang="en-NZ" dirty="0" smtClean="0"/>
              <a:t>using Duty Holder Reviews</a:t>
            </a:r>
            <a:endParaRPr lang="en-NZ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9552" y="3363838"/>
            <a:ext cx="4464496" cy="737220"/>
          </a:xfrm>
        </p:spPr>
        <p:txBody>
          <a:bodyPr/>
          <a:lstStyle/>
          <a:p>
            <a:endParaRPr lang="en-NZ" dirty="0" smtClean="0"/>
          </a:p>
          <a:p>
            <a:r>
              <a:rPr lang="en-NZ" dirty="0" smtClean="0"/>
              <a:t>NZISM </a:t>
            </a:r>
            <a:r>
              <a:rPr lang="en-NZ" dirty="0" smtClean="0"/>
              <a:t>Palmerston </a:t>
            </a:r>
            <a:r>
              <a:rPr lang="en-NZ" dirty="0" smtClean="0"/>
              <a:t>North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39750" y="4371627"/>
            <a:ext cx="4464298" cy="360363"/>
          </a:xfrm>
        </p:spPr>
        <p:txBody>
          <a:bodyPr/>
          <a:lstStyle/>
          <a:p>
            <a:r>
              <a:rPr lang="en-NZ" dirty="0" smtClean="0"/>
              <a:t>Neil Mookerjee, Manager DHR</a:t>
            </a:r>
            <a:endParaRPr lang="en-NZ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 smtClean="0"/>
              <a:t>4 September, </a:t>
            </a:r>
            <a:r>
              <a:rPr lang="en-NZ" dirty="0" smtClean="0"/>
              <a:t>2019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44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Case Study 	</a:t>
            </a:r>
            <a:endParaRPr lang="en-NZ" sz="1600" b="0" i="1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latin typeface="Calibri" panose="020F0502020204030204" pitchFamily="34" charset="0"/>
              </a:rPr>
              <a:t>SCENE HELD. Location </a:t>
            </a:r>
            <a:r>
              <a:rPr lang="en-NZ" dirty="0" smtClean="0">
                <a:latin typeface="Calibri" panose="020F0502020204030204" pitchFamily="34" charset="0"/>
              </a:rPr>
              <a:t>xx </a:t>
            </a:r>
            <a:r>
              <a:rPr lang="en-NZ" dirty="0">
                <a:latin typeface="Calibri" panose="020F0502020204030204" pitchFamily="34" charset="0"/>
              </a:rPr>
              <a:t>Sales </a:t>
            </a:r>
            <a:r>
              <a:rPr lang="en-NZ" dirty="0" smtClean="0">
                <a:latin typeface="Calibri" panose="020F0502020204030204" pitchFamily="34" charset="0"/>
              </a:rPr>
              <a:t>St, </a:t>
            </a:r>
            <a:r>
              <a:rPr lang="en-NZ" dirty="0">
                <a:latin typeface="Calibri" panose="020F0502020204030204" pitchFamily="34" charset="0"/>
              </a:rPr>
              <a:t>Auckland CBD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10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10100"/>
          <a:stretch/>
        </p:blipFill>
        <p:spPr>
          <a:xfrm>
            <a:off x="5580112" y="305594"/>
            <a:ext cx="3084687" cy="4351412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idx="1"/>
          </p:nvPr>
        </p:nvSpPr>
        <p:spPr>
          <a:xfrm>
            <a:off x="251520" y="2211710"/>
            <a:ext cx="5256584" cy="259228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Concrete </a:t>
            </a: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panel fell off truck and caught edge of drivers arm. </a:t>
            </a:r>
            <a:endParaRPr lang="en-NZ" altLang="en-US" dirty="0" smtClean="0">
              <a:latin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He was releasing panel.</a:t>
            </a:r>
            <a:endParaRPr lang="en-NZ" alt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Ambulance </a:t>
            </a: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called, panel </a:t>
            </a: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has gone onto road</a:t>
            </a: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. Driver </a:t>
            </a: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works for </a:t>
            </a: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ABC </a:t>
            </a:r>
            <a:r>
              <a:rPr lang="en-NZ" altLang="en-US" dirty="0">
                <a:latin typeface="Calibri" panose="020F0502020204030204" pitchFamily="34" charset="0"/>
                <a:cs typeface="Arial" charset="0"/>
              </a:rPr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2357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Case Study 	</a:t>
            </a:r>
            <a:endParaRPr lang="en-NZ" sz="1600" b="0" i="1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latin typeface="Calibri" panose="020F0502020204030204" pitchFamily="34" charset="0"/>
              </a:rPr>
              <a:t>SCENE HELD. Location </a:t>
            </a:r>
            <a:r>
              <a:rPr lang="en-NZ" dirty="0" smtClean="0">
                <a:latin typeface="Calibri" panose="020F0502020204030204" pitchFamily="34" charset="0"/>
              </a:rPr>
              <a:t>xx </a:t>
            </a:r>
            <a:r>
              <a:rPr lang="en-NZ" dirty="0">
                <a:latin typeface="Calibri" panose="020F0502020204030204" pitchFamily="34" charset="0"/>
              </a:rPr>
              <a:t>Sales </a:t>
            </a:r>
            <a:r>
              <a:rPr lang="en-NZ" dirty="0" smtClean="0">
                <a:latin typeface="Calibri" panose="020F0502020204030204" pitchFamily="34" charset="0"/>
              </a:rPr>
              <a:t>St, </a:t>
            </a:r>
            <a:r>
              <a:rPr lang="en-NZ" dirty="0">
                <a:latin typeface="Calibri" panose="020F0502020204030204" pitchFamily="34" charset="0"/>
              </a:rPr>
              <a:t>Auckland CBD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11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1" name="Text Placeholder 7"/>
          <p:cNvSpPr>
            <a:spLocks noGrp="1"/>
          </p:cNvSpPr>
          <p:nvPr>
            <p:ph type="body" idx="1"/>
          </p:nvPr>
        </p:nvSpPr>
        <p:spPr>
          <a:xfrm>
            <a:off x="6300192" y="1895112"/>
            <a:ext cx="3960440" cy="259228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Upstream and Downstream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Overlapping duties</a:t>
            </a:r>
            <a:endParaRPr lang="en-NZ" alt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Managing total risk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dirty="0" smtClean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dirty="0" smtClean="0">
                <a:latin typeface="Calibri" panose="020F0502020204030204" pitchFamily="34" charset="0"/>
                <a:cs typeface="Arial" charset="0"/>
              </a:rPr>
              <a:t>Hierarchy of Controls</a:t>
            </a:r>
            <a:endParaRPr lang="en-NZ" alt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" name="AutoShape 2" descr="Image result for Concrete Panel Transpo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4" descr="Image result for Concrete Panel Transport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1" y="1799070"/>
            <a:ext cx="4746104" cy="30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983413" y="4849813"/>
            <a:ext cx="2160587" cy="215900"/>
          </a:xfrm>
        </p:spPr>
        <p:txBody>
          <a:bodyPr/>
          <a:lstStyle/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3275" y="4535488"/>
            <a:ext cx="720725" cy="215900"/>
          </a:xfrm>
        </p:spPr>
        <p:txBody>
          <a:bodyPr/>
          <a:lstStyle/>
          <a:p>
            <a:fld id="{2861CBCE-E7CA-4C30-9819-6E45E4376A5D}" type="slidenum">
              <a:rPr lang="en-NZ" smtClean="0"/>
              <a:t>12</a:t>
            </a:fld>
            <a:endParaRPr lang="en-NZ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691680" y="1491630"/>
            <a:ext cx="6768752" cy="2520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1813" indent="-2587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solidFill>
                  <a:schemeClr val="accent3"/>
                </a:solidFill>
              </a:rPr>
              <a:t>1</a:t>
            </a:r>
            <a:r>
              <a:rPr lang="en-NZ" dirty="0" smtClean="0"/>
              <a:t> </a:t>
            </a:r>
            <a:r>
              <a:rPr lang="en-NZ" sz="1800" dirty="0" smtClean="0">
                <a:solidFill>
                  <a:schemeClr val="bg1"/>
                </a:solidFill>
              </a:rPr>
              <a:t>Where do Duty Holder Reviews come from</a:t>
            </a:r>
          </a:p>
          <a:p>
            <a:r>
              <a:rPr lang="en-NZ" sz="1800" dirty="0" smtClean="0">
                <a:solidFill>
                  <a:schemeClr val="accent3"/>
                </a:solidFill>
              </a:rPr>
              <a:t>2</a:t>
            </a:r>
            <a:r>
              <a:rPr lang="en-NZ" sz="1800" dirty="0" smtClean="0"/>
              <a:t> </a:t>
            </a:r>
            <a:r>
              <a:rPr lang="en-NZ" sz="1800" dirty="0" smtClean="0">
                <a:solidFill>
                  <a:schemeClr val="bg1"/>
                </a:solidFill>
              </a:rPr>
              <a:t>What you need to know about Duty Holder Reviews</a:t>
            </a:r>
          </a:p>
          <a:p>
            <a:r>
              <a:rPr lang="en-NZ" sz="1800" dirty="0" smtClean="0">
                <a:solidFill>
                  <a:schemeClr val="accent3"/>
                </a:solidFill>
              </a:rPr>
              <a:t>3</a:t>
            </a:r>
            <a:r>
              <a:rPr lang="en-NZ" sz="1800" dirty="0" smtClean="0"/>
              <a:t> </a:t>
            </a:r>
            <a:r>
              <a:rPr lang="en-NZ" sz="1800" dirty="0" smtClean="0">
                <a:solidFill>
                  <a:schemeClr val="bg1"/>
                </a:solidFill>
              </a:rPr>
              <a:t>Lessons from Duty Holder Reviews</a:t>
            </a:r>
            <a:endParaRPr lang="en-NZ" sz="1800" dirty="0">
              <a:solidFill>
                <a:schemeClr val="bg1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27584" y="936000"/>
            <a:ext cx="7344816" cy="411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dirty="0" smtClean="0">
                <a:solidFill>
                  <a:schemeClr val="bg1"/>
                </a:solidFill>
              </a:rPr>
              <a:t>Today I told you about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940152" y="3240256"/>
            <a:ext cx="2232248" cy="411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dirty="0" smtClean="0">
                <a:solidFill>
                  <a:schemeClr val="bg1"/>
                </a:solidFill>
              </a:rPr>
              <a:t>Over to you …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Today I will tell you about</a:t>
            </a:r>
            <a:endParaRPr lang="en-NZ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91680" y="1491630"/>
            <a:ext cx="6768752" cy="2520280"/>
          </a:xfrm>
        </p:spPr>
        <p:txBody>
          <a:bodyPr/>
          <a:lstStyle/>
          <a:p>
            <a:r>
              <a:rPr lang="en-NZ" b="0" dirty="0" smtClean="0">
                <a:solidFill>
                  <a:schemeClr val="accent3"/>
                </a:solidFill>
              </a:rPr>
              <a:t>1</a:t>
            </a:r>
            <a:r>
              <a:rPr lang="en-NZ" dirty="0" smtClean="0"/>
              <a:t> Where do Duty Holder Reviews come from</a:t>
            </a:r>
          </a:p>
          <a:p>
            <a:r>
              <a:rPr lang="en-NZ" b="0" dirty="0" smtClean="0">
                <a:solidFill>
                  <a:schemeClr val="accent3"/>
                </a:solidFill>
              </a:rPr>
              <a:t>2</a:t>
            </a:r>
            <a:r>
              <a:rPr lang="en-NZ" dirty="0" smtClean="0"/>
              <a:t> What you need to know about Duty Holder Reviews</a:t>
            </a:r>
          </a:p>
          <a:p>
            <a:r>
              <a:rPr lang="en-NZ" b="0" dirty="0" smtClean="0">
                <a:solidFill>
                  <a:schemeClr val="accent3"/>
                </a:solidFill>
              </a:rPr>
              <a:t>3</a:t>
            </a:r>
            <a:r>
              <a:rPr lang="en-NZ" dirty="0" smtClean="0"/>
              <a:t> Lessons from Duty Holder Reviews</a:t>
            </a:r>
            <a:endParaRPr lang="en-N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pPr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56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1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>
              <a:solidFill>
                <a:schemeClr val="accent2"/>
              </a:solidFill>
            </a:endParaRPr>
          </a:p>
          <a:p>
            <a:r>
              <a:rPr lang="en-NZ" dirty="0" smtClean="0"/>
              <a:t>Where do Duty Holder</a:t>
            </a:r>
          </a:p>
          <a:p>
            <a:r>
              <a:rPr lang="en-NZ" dirty="0" smtClean="0"/>
              <a:t>Reviews come from?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pPr/>
              <a:t>3</a:t>
            </a:fld>
            <a:endParaRPr lang="en-NZ" dirty="0"/>
          </a:p>
        </p:txBody>
      </p:sp>
      <p:pic>
        <p:nvPicPr>
          <p:cNvPr id="9" name="Picture 2" descr="https://s-media-cache-ak0.pinimg.com/564x/3d/30/5d/3d305d108ffb8b8f37c09efd9fa99e1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1" t="32582" r="11250" b="30033"/>
          <a:stretch/>
        </p:blipFill>
        <p:spPr bwMode="auto">
          <a:xfrm>
            <a:off x="5444431" y="3111383"/>
            <a:ext cx="3448049" cy="15326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4</a:t>
            </a:fld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64" y="339502"/>
            <a:ext cx="4509698" cy="45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you need to know </a:t>
            </a:r>
          </a:p>
          <a:p>
            <a:r>
              <a:rPr lang="en-NZ" dirty="0" smtClean="0"/>
              <a:t>about Duty Holder Reviews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2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5256584" cy="676800"/>
          </a:xfrm>
        </p:spPr>
        <p:txBody>
          <a:bodyPr/>
          <a:lstStyle/>
          <a:p>
            <a:r>
              <a:rPr lang="en-NZ" dirty="0" smtClean="0"/>
              <a:t>What you need to know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491630"/>
            <a:ext cx="5256584" cy="2592288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200" dirty="0" smtClean="0">
                <a:latin typeface="Calibri" panose="020F0502020204030204" pitchFamily="34" charset="0"/>
                <a:cs typeface="Arial" charset="0"/>
              </a:rPr>
              <a:t>D</a:t>
            </a: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one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by the Duty Holder in co-operation with their employees </a:t>
            </a:r>
            <a:r>
              <a:rPr lang="en-NZ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identifying </a:t>
            </a:r>
            <a:r>
              <a:rPr lang="en-NZ" alt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accident causes </a:t>
            </a:r>
            <a:r>
              <a:rPr lang="en-NZ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and then taking action</a:t>
            </a:r>
            <a:r>
              <a:rPr lang="en-NZ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to improve their health and safety systems to prevent further </a:t>
            </a: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accidents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sz="2200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WorkSafe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will </a:t>
            </a:r>
            <a:r>
              <a:rPr lang="en-NZ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oversee</a:t>
            </a:r>
            <a:r>
              <a:rPr lang="en-NZ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and </a:t>
            </a:r>
            <a:r>
              <a:rPr lang="en-NZ" alt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support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sz="2200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self-review </a:t>
            </a:r>
            <a:r>
              <a:rPr lang="en-NZ" alt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charset="0"/>
              </a:rPr>
              <a:t>provides assurance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that </a:t>
            </a: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lessons have been </a:t>
            </a:r>
            <a:r>
              <a:rPr lang="en-NZ" altLang="en-US" sz="2200" dirty="0">
                <a:latin typeface="Calibri" panose="020F0502020204030204" pitchFamily="34" charset="0"/>
                <a:cs typeface="Arial" charset="0"/>
              </a:rPr>
              <a:t>learned and improvements </a:t>
            </a:r>
            <a:r>
              <a:rPr lang="en-NZ" altLang="en-US" sz="2200" dirty="0" smtClean="0">
                <a:latin typeface="Calibri" panose="020F0502020204030204" pitchFamily="34" charset="0"/>
                <a:cs typeface="Arial" charset="0"/>
              </a:rPr>
              <a:t>made</a:t>
            </a:r>
            <a:endParaRPr lang="en-NZ" altLang="en-US" sz="22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6</a:t>
            </a:fld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1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3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Lessons from</a:t>
            </a:r>
          </a:p>
          <a:p>
            <a:r>
              <a:rPr lang="en-NZ" dirty="0" smtClean="0"/>
              <a:t>Duty Holder Reviews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9" name="Picture 4" descr="http://thumbs.dreamstime.com/z/letter-e-7207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" r="4636" b="11434"/>
          <a:stretch/>
        </p:blipFill>
        <p:spPr bwMode="auto">
          <a:xfrm>
            <a:off x="6812817" y="2878885"/>
            <a:ext cx="1999085" cy="197031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5256584" cy="676800"/>
          </a:xfrm>
        </p:spPr>
        <p:txBody>
          <a:bodyPr/>
          <a:lstStyle/>
          <a:p>
            <a:r>
              <a:rPr lang="en-NZ" dirty="0" smtClean="0"/>
              <a:t>Some Key Principles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7078" y="1491630"/>
            <a:ext cx="5463074" cy="259228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latin typeface="Calibri" panose="020F0502020204030204" pitchFamily="34" charset="0"/>
                <a:cs typeface="Arial" charset="0"/>
              </a:rPr>
              <a:t>Treating the incident as </a:t>
            </a:r>
            <a:r>
              <a:rPr lang="en-NZ" sz="2400" dirty="0" smtClean="0">
                <a:latin typeface="Calibri" panose="020F0502020204030204" pitchFamily="34" charset="0"/>
                <a:cs typeface="Arial" charset="0"/>
              </a:rPr>
              <a:t>a catalyst </a:t>
            </a:r>
            <a:r>
              <a:rPr lang="en-NZ" sz="2400" dirty="0">
                <a:latin typeface="Calibri" panose="020F0502020204030204" pitchFamily="34" charset="0"/>
                <a:cs typeface="Arial" charset="0"/>
              </a:rPr>
              <a:t>for wider learning</a:t>
            </a: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defRPr/>
            </a:pPr>
            <a:endParaRPr lang="en-NZ" sz="2400" dirty="0">
              <a:latin typeface="Calibri" panose="020F0502020204030204" pitchFamily="34" charset="0"/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latin typeface="Calibri" panose="020F0502020204030204" pitchFamily="34" charset="0"/>
                <a:cs typeface="Arial" charset="0"/>
              </a:rPr>
              <a:t>Building long term relationships – through Engagement and Education</a:t>
            </a:r>
            <a:endParaRPr lang="en-NZ" altLang="en-US" sz="2400" dirty="0">
              <a:latin typeface="Calibri" pitchFamily="34" charset="0"/>
              <a:cs typeface="Arial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defRPr/>
            </a:pPr>
            <a:endParaRPr lang="en-NZ" sz="2400" dirty="0">
              <a:latin typeface="Calibri" panose="020F0502020204030204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 smtClean="0">
                <a:latin typeface="Calibri" panose="020F0502020204030204" pitchFamily="34" charset="0"/>
                <a:cs typeface="Arial" charset="0"/>
              </a:rPr>
              <a:t>Using </a:t>
            </a:r>
            <a:r>
              <a:rPr lang="en-NZ" sz="2400" dirty="0">
                <a:latin typeface="Calibri" panose="020F0502020204030204" pitchFamily="34" charset="0"/>
                <a:cs typeface="Arial" charset="0"/>
              </a:rPr>
              <a:t>knowledge – internally and externally</a:t>
            </a:r>
            <a:endParaRPr lang="en-NZ" altLang="en-US" sz="2400" dirty="0">
              <a:latin typeface="Calibri" pitchFamily="34" charset="0"/>
              <a:cs typeface="Arial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defRPr/>
            </a:pPr>
            <a:endParaRPr lang="en-NZ" altLang="en-US" sz="2400" dirty="0">
              <a:latin typeface="Calibri" pitchFamily="34" charset="0"/>
              <a:cs typeface="Arial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400" dirty="0" smtClean="0">
                <a:latin typeface="Calibri" pitchFamily="34" charset="0"/>
                <a:cs typeface="Arial" charset="0"/>
              </a:rPr>
              <a:t>Learning from Feedback</a:t>
            </a:r>
            <a:endParaRPr lang="en-NZ" altLang="en-US" sz="2200" dirty="0"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WorkSafe New Zealand</a:t>
            </a:r>
            <a:endParaRPr lang="en-N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8</a:t>
            </a:fld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9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67494"/>
            <a:ext cx="4608512" cy="936104"/>
          </a:xfrm>
        </p:spPr>
        <p:txBody>
          <a:bodyPr>
            <a:normAutofit/>
          </a:bodyPr>
          <a:lstStyle/>
          <a:p>
            <a:r>
              <a:rPr lang="en-US" sz="1600" i="1" dirty="0" smtClean="0"/>
              <a:t>”</a:t>
            </a:r>
            <a:r>
              <a:rPr lang="en-US" sz="1600" i="1" dirty="0" smtClean="0">
                <a:latin typeface="Calibri" panose="020F0502020204030204" pitchFamily="34" charset="0"/>
              </a:rPr>
              <a:t>Gave me a clearer understanding of the root cause of the incident</a:t>
            </a:r>
            <a:r>
              <a:rPr lang="en-US" sz="1600" i="1" dirty="0" smtClean="0"/>
              <a:t>.”</a:t>
            </a:r>
            <a:endParaRPr lang="en-NZ" sz="1600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467544" y="2787774"/>
            <a:ext cx="4968552" cy="1008112"/>
          </a:xfrm>
        </p:spPr>
        <p:txBody>
          <a:bodyPr>
            <a:normAutofit/>
          </a:bodyPr>
          <a:lstStyle/>
          <a:p>
            <a:r>
              <a:rPr lang="en-US" sz="800" i="1" dirty="0" smtClean="0"/>
              <a:t> </a:t>
            </a:r>
            <a:r>
              <a:rPr lang="en-US" i="1" dirty="0" smtClean="0"/>
              <a:t>“</a:t>
            </a:r>
            <a:r>
              <a:rPr lang="en-US" sz="1600" i="1" dirty="0" smtClean="0">
                <a:latin typeface="Calibri" panose="020F0502020204030204" pitchFamily="34" charset="0"/>
              </a:rPr>
              <a:t>Gave me a different perspective and raised awareness of potential issues”</a:t>
            </a:r>
            <a:endParaRPr lang="en-NZ" sz="1600" dirty="0" smtClean="0"/>
          </a:p>
        </p:txBody>
      </p:sp>
      <p:sp>
        <p:nvSpPr>
          <p:cNvPr id="4" name="Text Placeholder 4"/>
          <p:cNvSpPr>
            <a:spLocks noGrp="1"/>
          </p:cNvSpPr>
          <p:nvPr>
            <p:ph type="body" idx="1"/>
          </p:nvPr>
        </p:nvSpPr>
        <p:spPr>
          <a:xfrm>
            <a:off x="467544" y="1419622"/>
            <a:ext cx="5112568" cy="936104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”By being impartial and asking Socratic questions. </a:t>
            </a:r>
          </a:p>
          <a:p>
            <a:r>
              <a:rPr lang="en-US" sz="1600" i="1" dirty="0" smtClean="0">
                <a:latin typeface="Calibri" panose="020F0502020204030204" pitchFamily="34" charset="0"/>
              </a:rPr>
              <a:t>They helped to uncover blind spots that we hadn’t thought of”</a:t>
            </a:r>
            <a:endParaRPr lang="en-NZ" sz="1600" dirty="0" smtClean="0">
              <a:latin typeface="Calibri" panose="020F050202020403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467544" y="4011910"/>
            <a:ext cx="4968552" cy="1008112"/>
          </a:xfrm>
        </p:spPr>
        <p:txBody>
          <a:bodyPr>
            <a:normAutofit/>
          </a:bodyPr>
          <a:lstStyle/>
          <a:p>
            <a:r>
              <a:rPr lang="en-US" sz="800" i="1" dirty="0" smtClean="0"/>
              <a:t> </a:t>
            </a:r>
            <a:r>
              <a:rPr lang="en-US" i="1" dirty="0" smtClean="0"/>
              <a:t>“</a:t>
            </a:r>
            <a:r>
              <a:rPr lang="en-US" sz="1600" i="1" dirty="0" smtClean="0">
                <a:latin typeface="Calibri" panose="020F0502020204030204" pitchFamily="34" charset="0"/>
              </a:rPr>
              <a:t>I anticipated the process to be more bureaucratic, but a very pragmatic and educational approach was taken”</a:t>
            </a:r>
            <a:endParaRPr lang="en-NZ" sz="1600" dirty="0" smtClean="0"/>
          </a:p>
        </p:txBody>
      </p:sp>
    </p:spTree>
    <p:extLst>
      <p:ext uri="{BB962C8B-B14F-4D97-AF65-F5344CB8AC3E}">
        <p14:creationId xmlns:p14="http://schemas.microsoft.com/office/powerpoint/2010/main" val="14002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s and Photo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4A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Slide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2F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LocationTaxHTField0 xmlns="793265b1-725e-4cd9-a0ad-005ed00e8c1e">
      <Terms xmlns="http://schemas.microsoft.com/office/infopath/2007/PartnerControls"/>
    </DocumentLocationTaxHTField0>
    <WorkSafeTagTaxHTField0 xmlns="793265b1-725e-4cd9-a0ad-005ed00e8c1e">
      <Terms xmlns="http://schemas.microsoft.com/office/infopath/2007/PartnerControls"/>
    </WorkSafeTagTaxHTField0>
    <WSNZTaxHTField0 xmlns="793265b1-725e-4cd9-a0ad-005ed00e8c1e">
      <Terms xmlns="http://schemas.microsoft.com/office/infopath/2007/PartnerControls"/>
    </WSNZTaxHTField0>
    <TaxCatchAll xmlns="a5b02afd-da58-4187-86af-c6134a5bb688"/>
    <BusinessGroupTaxHTField0 xmlns="793265b1-725e-4cd9-a0ad-005ed00e8c1e">
      <Terms xmlns="http://schemas.microsoft.com/office/infopath/2007/PartnerControls"/>
    </BusinessGroupTaxHTField0>
    <DocumentOwner xmlns="http://schemas.microsoft.com/sharepoint/v3">
      <UserInfo>
        <DisplayName>Amanda Wayman</DisplayName>
        <AccountId>1015</AccountId>
        <AccountType/>
      </UserInfo>
    </DocumentOwner>
    <ReviewDate xmlns="http://schemas.microsoft.com/sharepoint/v3" xsi:nil="true"/>
    <ANZSIC06TaxHTField0 xmlns="793265b1-725e-4cd9-a0ad-005ed00e8c1e">
      <Terms xmlns="http://schemas.microsoft.com/office/infopath/2007/PartnerControls"/>
    </ANZSIC06TaxHTField0>
    <BriefSummary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SafeDocument" ma:contentTypeID="0x010100DB67655984BE4C95A2A4EE944DBF507500FBE7766B5B68A94DA2B5F81B1207139E" ma:contentTypeVersion="1" ma:contentTypeDescription="WorkSafe Document" ma:contentTypeScope="" ma:versionID="6be69a5a5c8fef6ff64d48348a9ff24f">
  <xsd:schema xmlns:xsd="http://www.w3.org/2001/XMLSchema" xmlns:xs="http://www.w3.org/2001/XMLSchema" xmlns:p="http://schemas.microsoft.com/office/2006/metadata/properties" xmlns:ns1="http://schemas.microsoft.com/sharepoint/v3" xmlns:ns2="793265b1-725e-4cd9-a0ad-005ed00e8c1e" xmlns:ns3="a5b02afd-da58-4187-86af-c6134a5bb688" targetNamespace="http://schemas.microsoft.com/office/2006/metadata/properties" ma:root="true" ma:fieldsID="44e671e33b41ddd7af6e5e890f4803bb" ns1:_="" ns2:_="" ns3:_="">
    <xsd:import namespace="http://schemas.microsoft.com/sharepoint/v3"/>
    <xsd:import namespace="793265b1-725e-4cd9-a0ad-005ed00e8c1e"/>
    <xsd:import namespace="a5b02afd-da58-4187-86af-c6134a5bb688"/>
    <xsd:element name="properties">
      <xsd:complexType>
        <xsd:sequence>
          <xsd:element name="documentManagement">
            <xsd:complexType>
              <xsd:all>
                <xsd:element ref="ns2:ANZSIC06TaxHTField0" minOccurs="0"/>
                <xsd:element ref="ns2:DocumentLocationTaxHTField0" minOccurs="0"/>
                <xsd:element ref="ns2:BusinessGroupTaxHTField0" minOccurs="0"/>
                <xsd:element ref="ns2:WorkSafeTagTaxHTField0" minOccurs="0"/>
                <xsd:element ref="ns2:WSNZTaxHTField0" minOccurs="0"/>
                <xsd:element ref="ns1:BriefSummary" minOccurs="0"/>
                <xsd:element ref="ns1:DocumentOwner" minOccurs="0"/>
                <xsd:element ref="ns1:ReviewDate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BriefSummary" ma:index="18" nillable="true" ma:displayName="Brief Summary" ma:description="A short description of this content item" ma:internalName="BriefSummary">
      <xsd:simpleType>
        <xsd:restriction base="dms:Note">
          <xsd:maxLength value="255"/>
        </xsd:restriction>
      </xsd:simpleType>
    </xsd:element>
    <xsd:element name="DocumentOwner" ma:index="19" nillable="true" ma:displayName="Document Owner" ma:description="Person responsible for this document." ma:list="UserInfo" ma:internalName="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20" nillable="true" ma:displayName="Review Date" ma:description="The date the content should be reviewed by" ma:format="DateOnly" ma:internalName="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265b1-725e-4cd9-a0ad-005ed00e8c1e" elementFormDefault="qualified">
    <xsd:import namespace="http://schemas.microsoft.com/office/2006/documentManagement/types"/>
    <xsd:import namespace="http://schemas.microsoft.com/office/infopath/2007/PartnerControls"/>
    <xsd:element name="ANZSIC06TaxHTField0" ma:index="9" nillable="true" ma:taxonomy="true" ma:internalName="ANZSIC06TaxHTField0" ma:taxonomyFieldName="ANZSIC06" ma:displayName="ANZSIC06" ma:fieldId="{2a2d76cc-6d71-4b14-a3f5-13eeec1b9dea}" ma:sspId="bdc3f622-3d23-41fe-a1d5-e517bade7b6d" ma:termSetId="4885f016-2f5b-4f74-bf66-8811c95ecb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LocationTaxHTField0" ma:index="11" nillable="true" ma:taxonomy="true" ma:internalName="DocumentLocationTaxHTField0" ma:taxonomyFieldName="DocumentLocation" ma:displayName="Document Location" ma:fieldId="{48420bf1-2490-4fa8-a7e5-a1e0559c4c7c}" ma:sspId="bdc3f622-3d23-41fe-a1d5-e517bade7b6d" ma:termSetId="86c03cdb-c2c7-40d6-b061-5ab745b994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GroupTaxHTField0" ma:index="13" nillable="true" ma:taxonomy="true" ma:internalName="BusinessGroupTaxHTField0" ma:taxonomyFieldName="BusinessGroup" ma:displayName="Business Group" ma:fieldId="{39f776f8-116e-41ca-8c57-b0de09629655}" ma:sspId="bdc3f622-3d23-41fe-a1d5-e517bade7b6d" ma:termSetId="543a266f-7fe0-47ea-8a4a-991b2a1d6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orkSafeTagTaxHTField0" ma:index="15" nillable="true" ma:taxonomy="true" ma:internalName="WorkSafeTagTaxHTField0" ma:taxonomyFieldName="WorkSafeTag" ma:displayName="WorkSafe Tag" ma:fieldId="{6c4f7f77-3d42-4706-b2b8-19da0a640527}" ma:sspId="bdc3f622-3d23-41fe-a1d5-e517bade7b6d" ma:termSetId="82f893f6-4cf4-4809-ab64-9e40cac0a0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SNZTaxHTField0" ma:index="17" nillable="true" ma:taxonomy="true" ma:internalName="WSNZTaxHTField0" ma:taxonomyFieldName="WSNZ" ma:displayName="WSNZ" ma:fieldId="{7e9151d7-ddfe-47b3-bc52-7ef456213871}" ma:sspId="bdc3f622-3d23-41fe-a1d5-e517bade7b6d" ma:termSetId="00b03e6c-561b-4d3a-b615-bc1cd54e46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02afd-da58-4187-86af-c6134a5bb68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c6f9242-a4df-47e9-8cf8-ed346674e5dd}" ma:internalName="TaxCatchAll" ma:showField="CatchAllData" ma:web="a5b02afd-da58-4187-86af-c6134a5bb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E66D6-458F-432D-B6F1-93F7AA81BA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5b02afd-da58-4187-86af-c6134a5bb688"/>
    <ds:schemaRef ds:uri="http://schemas.microsoft.com/sharepoint/v3"/>
    <ds:schemaRef ds:uri="http://purl.org/dc/terms/"/>
    <ds:schemaRef ds:uri="http://schemas.openxmlformats.org/package/2006/metadata/core-properties"/>
    <ds:schemaRef ds:uri="793265b1-725e-4cd9-a0ad-005ed00e8c1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BD7686-BBE4-41F3-8AC0-80F75D104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6217F-2CB2-426A-A0B9-8F6EF73DA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3265b1-725e-4cd9-a0ad-005ed00e8c1e"/>
    <ds:schemaRef ds:uri="a5b02afd-da58-4187-86af-c6134a5bb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371</Words>
  <Application>Microsoft Office PowerPoint</Application>
  <PresentationFormat>On-screen Show (16:9)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Titles and Photos</vt:lpstr>
      <vt:lpstr>Basic Slides</vt:lpstr>
      <vt:lpstr>Learning from Incidents using Duty Holder Reviews</vt:lpstr>
      <vt:lpstr>Today I will tell you about</vt:lpstr>
      <vt:lpstr>1</vt:lpstr>
      <vt:lpstr>PowerPoint Presentation</vt:lpstr>
      <vt:lpstr>2</vt:lpstr>
      <vt:lpstr>What you need to know</vt:lpstr>
      <vt:lpstr>3</vt:lpstr>
      <vt:lpstr>Some Key Principles</vt:lpstr>
      <vt:lpstr>PowerPoint Presentation</vt:lpstr>
      <vt:lpstr>Case Study  </vt:lpstr>
      <vt:lpstr>Case Study  </vt:lpstr>
      <vt:lpstr>PowerPoint Presentation</vt:lpstr>
    </vt:vector>
  </TitlesOfParts>
  <Company>Ministry of Economic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Williams</dc:creator>
  <cp:lastModifiedBy>Neil Mookerjee</cp:lastModifiedBy>
  <cp:revision>78</cp:revision>
  <cp:lastPrinted>2019-02-24T21:00:34Z</cp:lastPrinted>
  <dcterms:created xsi:type="dcterms:W3CDTF">2017-05-11T04:41:44Z</dcterms:created>
  <dcterms:modified xsi:type="dcterms:W3CDTF">2019-08-27T03:29:55Z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0x010100DB67655984BE4C95A2A4EE944DBF507500FBE7766B5B68A94DA2B5F81B1207139E</vt:lpwstr>
  </property>
  <property fmtid="{D5CDD505-2E9C-101B-9397-08002B2CF9AE}" pid="3" name="WSNZ">
    <vt:lpwstr/>
  </property>
  <property fmtid="{D5CDD505-2E9C-101B-9397-08002B2CF9AE}" pid="4" name="DocumentLocation">
    <vt:lpwstr/>
  </property>
  <property fmtid="{D5CDD505-2E9C-101B-9397-08002B2CF9AE}" pid="5" name="BusinessGroup">
    <vt:lpwstr/>
  </property>
  <property fmtid="{D5CDD505-2E9C-101B-9397-08002B2CF9AE}" pid="6" name="WorkSafeTag">
    <vt:lpwstr/>
  </property>
  <property fmtid="{D5CDD505-2E9C-101B-9397-08002B2CF9AE}" pid="7" name="ANZSIC06">
    <vt:lpwstr/>
  </property>
</Properties>
</file>